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8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idact Gothic" panose="000005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legefootballdata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26265" y="8650925"/>
            <a:ext cx="8837785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680803"/>
            <a:ext cx="8142575" cy="6925395"/>
          </a:xfrm>
          <a:custGeom>
            <a:avLst/>
            <a:gdLst/>
            <a:ahLst/>
            <a:cxnLst/>
            <a:rect l="l" t="t" r="r" b="b"/>
            <a:pathLst>
              <a:path w="8142575" h="6925395">
                <a:moveTo>
                  <a:pt x="0" y="0"/>
                </a:moveTo>
                <a:lnTo>
                  <a:pt x="8142575" y="0"/>
                </a:lnTo>
                <a:lnTo>
                  <a:pt x="8142575" y="6925394"/>
                </a:lnTo>
                <a:lnTo>
                  <a:pt x="0" y="692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59" r="-2824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326263" y="1633879"/>
            <a:ext cx="8837787" cy="6302094"/>
            <a:chOff x="0" y="0"/>
            <a:chExt cx="11783716" cy="8402792"/>
          </a:xfrm>
        </p:grpSpPr>
        <p:sp>
          <p:nvSpPr>
            <p:cNvPr id="5" name="TextBox 5"/>
            <p:cNvSpPr txBox="1"/>
            <p:nvPr/>
          </p:nvSpPr>
          <p:spPr>
            <a:xfrm>
              <a:off x="0" y="5954867"/>
              <a:ext cx="11783716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68BDB2"/>
                  </a:solidFill>
                  <a:latin typeface="Didact Gothic"/>
                </a:rPr>
                <a:t>A deep dive into the world of how sportsbooks predict college football games</a:t>
              </a:r>
            </a:p>
            <a:p>
              <a:pPr>
                <a:lnSpc>
                  <a:spcPts val="3600"/>
                </a:lnSpc>
              </a:pPr>
              <a:endParaRPr lang="en-US" sz="3000">
                <a:solidFill>
                  <a:srgbClr val="68BDB2"/>
                </a:solidFill>
                <a:latin typeface="Didact Gothic"/>
              </a:endParaRP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68BDB2"/>
                  </a:solidFill>
                  <a:latin typeface="Didact Gothic"/>
                </a:rPr>
                <a:t>by A.J. Grande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2875"/>
              <a:ext cx="11783716" cy="5458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00"/>
                </a:lnSpc>
              </a:pPr>
              <a:r>
                <a:rPr lang="en-US" sz="7900">
                  <a:solidFill>
                    <a:srgbClr val="F4F4F4"/>
                  </a:solidFill>
                  <a:latin typeface="Didact Gothic"/>
                </a:rPr>
                <a:t>How well can College Football Games be Predicted?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3614820"/>
            <a:ext cx="7071445" cy="39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58" lvl="1" indent="-305479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5 seasons of data, 2018 to 2022</a:t>
            </a:r>
          </a:p>
          <a:p>
            <a:pPr>
              <a:lnSpc>
                <a:spcPts val="3961"/>
              </a:lnSpc>
            </a:pPr>
            <a:endParaRPr lang="en-US" sz="2829">
              <a:solidFill>
                <a:srgbClr val="2B2B2B"/>
              </a:solidFill>
              <a:latin typeface="Didact Gothic"/>
            </a:endParaRPr>
          </a:p>
          <a:p>
            <a:pPr marL="610958" lvl="1" indent="-305479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Regular season games between 2 FBS teams only. </a:t>
            </a:r>
          </a:p>
          <a:p>
            <a:pPr marL="1221915" lvl="2" indent="-407305">
              <a:lnSpc>
                <a:spcPts val="3961"/>
              </a:lnSpc>
              <a:buFont typeface="Arial"/>
              <a:buChar char="⚬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Teams of the top 10 conferences and independents  </a:t>
            </a:r>
          </a:p>
          <a:p>
            <a:pPr marL="1221915" lvl="2" indent="-407305">
              <a:lnSpc>
                <a:spcPts val="3961"/>
              </a:lnSpc>
              <a:buFont typeface="Arial"/>
              <a:buChar char="⚬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Very inconsistent data outside of that </a:t>
            </a:r>
          </a:p>
          <a:p>
            <a:pPr>
              <a:lnSpc>
                <a:spcPts val="3961"/>
              </a:lnSpc>
            </a:pPr>
            <a:endParaRPr lang="en-US" sz="2829">
              <a:solidFill>
                <a:srgbClr val="2B2B2B"/>
              </a:solidFill>
              <a:latin typeface="Didact Gothic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9205191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4971" y="246503"/>
            <a:ext cx="5004329" cy="9793994"/>
          </a:xfrm>
          <a:custGeom>
            <a:avLst/>
            <a:gdLst/>
            <a:ahLst/>
            <a:cxnLst/>
            <a:rect l="l" t="t" r="r" b="b"/>
            <a:pathLst>
              <a:path w="5004329" h="9793994">
                <a:moveTo>
                  <a:pt x="0" y="0"/>
                </a:moveTo>
                <a:lnTo>
                  <a:pt x="5004329" y="0"/>
                </a:lnTo>
                <a:lnTo>
                  <a:pt x="5004329" y="9793994"/>
                </a:lnTo>
                <a:lnTo>
                  <a:pt x="0" y="979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254971" y="549256"/>
            <a:ext cx="5004329" cy="3847156"/>
            <a:chOff x="0" y="0"/>
            <a:chExt cx="1318012" cy="1013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8012" cy="1013243"/>
            </a:xfrm>
            <a:custGeom>
              <a:avLst/>
              <a:gdLst/>
              <a:ahLst/>
              <a:cxnLst/>
              <a:rect l="l" t="t" r="r" b="b"/>
              <a:pathLst>
                <a:path w="1318012" h="1013243">
                  <a:moveTo>
                    <a:pt x="0" y="0"/>
                  </a:moveTo>
                  <a:lnTo>
                    <a:pt x="1318012" y="0"/>
                  </a:lnTo>
                  <a:lnTo>
                    <a:pt x="1318012" y="1013243"/>
                  </a:lnTo>
                  <a:lnTo>
                    <a:pt x="0" y="1013243"/>
                  </a:lnTo>
                  <a:close/>
                </a:path>
              </a:pathLst>
            </a:custGeom>
            <a:solidFill>
              <a:srgbClr val="00BF63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18012" cy="1013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699" y="1104900"/>
            <a:ext cx="16230601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Some Basic Ground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98487" y="791293"/>
            <a:ext cx="7490473" cy="7796206"/>
          </a:xfrm>
          <a:custGeom>
            <a:avLst/>
            <a:gdLst/>
            <a:ahLst/>
            <a:cxnLst/>
            <a:rect l="l" t="t" r="r" b="b"/>
            <a:pathLst>
              <a:path w="7490473" h="7796206">
                <a:moveTo>
                  <a:pt x="0" y="0"/>
                </a:moveTo>
                <a:lnTo>
                  <a:pt x="7490473" y="0"/>
                </a:lnTo>
                <a:lnTo>
                  <a:pt x="7490473" y="7796206"/>
                </a:lnTo>
                <a:lnTo>
                  <a:pt x="0" y="7796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699" y="2580041"/>
            <a:ext cx="7071445" cy="40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905" lvl="1" indent="-359452">
              <a:lnSpc>
                <a:spcPts val="5427"/>
              </a:lnSpc>
              <a:buFont typeface="Arial"/>
              <a:buChar char="•"/>
            </a:pPr>
            <a:r>
              <a:rPr lang="en-US" sz="3329" dirty="0">
                <a:solidFill>
                  <a:srgbClr val="2B2B2B"/>
                </a:solidFill>
                <a:latin typeface="Didact Gothic"/>
              </a:rPr>
              <a:t>Average Vegas Error: 12.4</a:t>
            </a:r>
          </a:p>
          <a:p>
            <a:pPr marL="718905" lvl="1" indent="-359452">
              <a:lnSpc>
                <a:spcPts val="5427"/>
              </a:lnSpc>
              <a:buFont typeface="Arial"/>
              <a:buChar char="•"/>
            </a:pPr>
            <a:r>
              <a:rPr lang="en-US" sz="3329" dirty="0">
                <a:solidFill>
                  <a:srgbClr val="2B2B2B"/>
                </a:solidFill>
                <a:latin typeface="Didact Gothic"/>
              </a:rPr>
              <a:t>Max Vegas Error: 62</a:t>
            </a:r>
          </a:p>
          <a:p>
            <a:pPr>
              <a:lnSpc>
                <a:spcPts val="5427"/>
              </a:lnSpc>
            </a:pPr>
            <a:endParaRPr lang="en-US" sz="3329" dirty="0">
              <a:solidFill>
                <a:srgbClr val="2B2B2B"/>
              </a:solidFill>
              <a:latin typeface="Didact Gothic"/>
            </a:endParaRPr>
          </a:p>
          <a:p>
            <a:pPr marL="718905" lvl="1" indent="-359452">
              <a:lnSpc>
                <a:spcPts val="5427"/>
              </a:lnSpc>
              <a:buFont typeface="Arial"/>
              <a:buChar char="•"/>
            </a:pPr>
            <a:r>
              <a:rPr lang="en-US" sz="3329" dirty="0">
                <a:solidFill>
                  <a:srgbClr val="2B2B2B"/>
                </a:solidFill>
                <a:latin typeface="Didact Gothic"/>
              </a:rPr>
              <a:t>25% percentile: 5</a:t>
            </a:r>
          </a:p>
          <a:p>
            <a:pPr marL="718905" lvl="1" indent="-359452">
              <a:lnSpc>
                <a:spcPts val="5427"/>
              </a:lnSpc>
              <a:buFont typeface="Arial"/>
              <a:buChar char="•"/>
            </a:pPr>
            <a:r>
              <a:rPr lang="en-US" sz="3329" dirty="0">
                <a:solidFill>
                  <a:srgbClr val="2B2B2B"/>
                </a:solidFill>
                <a:latin typeface="Didact Gothic"/>
              </a:rPr>
              <a:t>50% percentile (Median): 10.5</a:t>
            </a:r>
          </a:p>
          <a:p>
            <a:pPr marL="718905" lvl="1" indent="-359452">
              <a:lnSpc>
                <a:spcPts val="5427"/>
              </a:lnSpc>
              <a:buFont typeface="Arial"/>
              <a:buChar char="•"/>
            </a:pPr>
            <a:r>
              <a:rPr lang="en-US" sz="3329" dirty="0">
                <a:solidFill>
                  <a:srgbClr val="2B2B2B"/>
                </a:solidFill>
                <a:latin typeface="Didact Gothic"/>
              </a:rPr>
              <a:t>75% percentile: 17.5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699" y="1076325"/>
            <a:ext cx="16230601" cy="72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10"/>
              </a:lnSpc>
            </a:pPr>
            <a:r>
              <a:rPr lang="en-US" sz="5100" dirty="0">
                <a:solidFill>
                  <a:srgbClr val="2B2B2B"/>
                </a:solidFill>
                <a:latin typeface="Didact Gothic"/>
              </a:rPr>
              <a:t>Details on the Vegas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9212335"/>
            <a:ext cx="16230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08923" y="2224617"/>
            <a:ext cx="11070153" cy="6880992"/>
          </a:xfrm>
          <a:custGeom>
            <a:avLst/>
            <a:gdLst/>
            <a:ahLst/>
            <a:cxnLst/>
            <a:rect l="l" t="t" r="r" b="b"/>
            <a:pathLst>
              <a:path w="11070153" h="6880992">
                <a:moveTo>
                  <a:pt x="0" y="0"/>
                </a:moveTo>
                <a:lnTo>
                  <a:pt x="11070153" y="0"/>
                </a:lnTo>
                <a:lnTo>
                  <a:pt x="11070153" y="6880992"/>
                </a:lnTo>
                <a:lnTo>
                  <a:pt x="0" y="688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9" y="1104900"/>
            <a:ext cx="16230601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Put it in Football Terms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55840" y="2905850"/>
            <a:ext cx="12376320" cy="4475301"/>
            <a:chOff x="0" y="0"/>
            <a:chExt cx="16501760" cy="5967067"/>
          </a:xfrm>
        </p:grpSpPr>
        <p:sp>
          <p:nvSpPr>
            <p:cNvPr id="6" name="TextBox 6"/>
            <p:cNvSpPr txBox="1"/>
            <p:nvPr/>
          </p:nvSpPr>
          <p:spPr>
            <a:xfrm>
              <a:off x="0" y="5257802"/>
              <a:ext cx="16501760" cy="70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7617" lvl="1" indent="-353808">
                <a:lnSpc>
                  <a:spcPts val="4588"/>
                </a:lnSpc>
                <a:buFont typeface="Arial"/>
                <a:buChar char="•"/>
              </a:pPr>
              <a:r>
                <a:rPr lang="en-US" sz="3277">
                  <a:solidFill>
                    <a:srgbClr val="2B2B2B"/>
                  </a:solidFill>
                  <a:latin typeface="Didact Gothic"/>
                </a:rPr>
                <a:t>Vegas error was less than one (0 or 0.5)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16501760" cy="3030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7221"/>
                </a:lnSpc>
              </a:pPr>
              <a:r>
                <a:rPr lang="en-US" sz="15655" dirty="0">
                  <a:solidFill>
                    <a:srgbClr val="2B2B2B"/>
                  </a:solidFill>
                  <a:latin typeface="Didact Gothic"/>
                </a:rPr>
                <a:t>4.8%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22237"/>
              <a:ext cx="16501760" cy="74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</a:pPr>
              <a:r>
                <a:rPr lang="en-US" sz="4079">
                  <a:solidFill>
                    <a:srgbClr val="2B2B2B"/>
                  </a:solidFill>
                  <a:latin typeface="Didact Gothic"/>
                </a:rPr>
                <a:t>161 games out of 3365 games with “perfect” predictions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04900"/>
            <a:ext cx="16230601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How Often was Las Vegas spot 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9212335"/>
            <a:ext cx="16230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95800" y="669244"/>
            <a:ext cx="14696400" cy="8301084"/>
          </a:xfrm>
          <a:custGeom>
            <a:avLst/>
            <a:gdLst/>
            <a:ahLst/>
            <a:cxnLst/>
            <a:rect l="l" t="t" r="r" b="b"/>
            <a:pathLst>
              <a:path w="14696400" h="8301084">
                <a:moveTo>
                  <a:pt x="0" y="0"/>
                </a:moveTo>
                <a:lnTo>
                  <a:pt x="14696400" y="0"/>
                </a:lnTo>
                <a:lnTo>
                  <a:pt x="14696400" y="8301083"/>
                </a:lnTo>
                <a:lnTo>
                  <a:pt x="0" y="830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599312" y="2696344"/>
            <a:ext cx="5126059" cy="6855086"/>
          </a:xfrm>
          <a:custGeom>
            <a:avLst/>
            <a:gdLst/>
            <a:ahLst/>
            <a:cxnLst/>
            <a:rect l="l" t="t" r="r" b="b"/>
            <a:pathLst>
              <a:path w="5126059" h="6855086">
                <a:moveTo>
                  <a:pt x="0" y="0"/>
                </a:moveTo>
                <a:lnTo>
                  <a:pt x="5126058" y="0"/>
                </a:lnTo>
                <a:lnTo>
                  <a:pt x="5126058" y="6855087"/>
                </a:lnTo>
                <a:lnTo>
                  <a:pt x="0" y="6855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599312" y="9007625"/>
            <a:ext cx="5126059" cy="543805"/>
            <a:chOff x="0" y="0"/>
            <a:chExt cx="1350073" cy="1432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0073" cy="143224"/>
            </a:xfrm>
            <a:custGeom>
              <a:avLst/>
              <a:gdLst/>
              <a:ahLst/>
              <a:cxnLst/>
              <a:rect l="l" t="t" r="r" b="b"/>
              <a:pathLst>
                <a:path w="1350073" h="143224">
                  <a:moveTo>
                    <a:pt x="0" y="0"/>
                  </a:moveTo>
                  <a:lnTo>
                    <a:pt x="1350073" y="0"/>
                  </a:lnTo>
                  <a:lnTo>
                    <a:pt x="1350073" y="143224"/>
                  </a:lnTo>
                  <a:lnTo>
                    <a:pt x="0" y="143224"/>
                  </a:lnTo>
                  <a:close/>
                </a:path>
              </a:pathLst>
            </a:custGeom>
            <a:solidFill>
              <a:srgbClr val="FFFD47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350073" cy="143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3999" y="4225406"/>
            <a:ext cx="7071445" cy="171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All but ONE team is at or below the Vegas Error average</a:t>
            </a:r>
          </a:p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No other conference had more than one.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99" y="1076325"/>
            <a:ext cx="16230601" cy="72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10"/>
              </a:lnSpc>
            </a:pPr>
            <a:r>
              <a:rPr lang="en-US" sz="5100" dirty="0">
                <a:solidFill>
                  <a:srgbClr val="2B2B2B"/>
                </a:solidFill>
                <a:latin typeface="Didact Gothic"/>
              </a:rPr>
              <a:t>Pac-12 Average Vegas Error by 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599312" y="3183108"/>
            <a:ext cx="5126059" cy="5824518"/>
            <a:chOff x="0" y="0"/>
            <a:chExt cx="1350073" cy="15340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0073" cy="1534029"/>
            </a:xfrm>
            <a:custGeom>
              <a:avLst/>
              <a:gdLst/>
              <a:ahLst/>
              <a:cxnLst/>
              <a:rect l="l" t="t" r="r" b="b"/>
              <a:pathLst>
                <a:path w="1350073" h="1534029">
                  <a:moveTo>
                    <a:pt x="0" y="0"/>
                  </a:moveTo>
                  <a:lnTo>
                    <a:pt x="1350073" y="0"/>
                  </a:lnTo>
                  <a:lnTo>
                    <a:pt x="1350073" y="1534029"/>
                  </a:lnTo>
                  <a:lnTo>
                    <a:pt x="0" y="1534029"/>
                  </a:lnTo>
                  <a:close/>
                </a:path>
              </a:pathLst>
            </a:custGeom>
            <a:solidFill>
              <a:srgbClr val="00BF63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350073" cy="1534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91277" y="2133039"/>
            <a:ext cx="4649612" cy="7536247"/>
          </a:xfrm>
          <a:custGeom>
            <a:avLst/>
            <a:gdLst/>
            <a:ahLst/>
            <a:cxnLst/>
            <a:rect l="l" t="t" r="r" b="b"/>
            <a:pathLst>
              <a:path w="4649612" h="7536247">
                <a:moveTo>
                  <a:pt x="0" y="0"/>
                </a:moveTo>
                <a:lnTo>
                  <a:pt x="4649612" y="0"/>
                </a:lnTo>
                <a:lnTo>
                  <a:pt x="4649612" y="7536246"/>
                </a:lnTo>
                <a:lnTo>
                  <a:pt x="0" y="753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91277" y="5076154"/>
            <a:ext cx="4649612" cy="2496826"/>
            <a:chOff x="0" y="0"/>
            <a:chExt cx="1224589" cy="657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4589" cy="657600"/>
            </a:xfrm>
            <a:custGeom>
              <a:avLst/>
              <a:gdLst/>
              <a:ahLst/>
              <a:cxnLst/>
              <a:rect l="l" t="t" r="r" b="b"/>
              <a:pathLst>
                <a:path w="1224589" h="657600">
                  <a:moveTo>
                    <a:pt x="0" y="0"/>
                  </a:moveTo>
                  <a:lnTo>
                    <a:pt x="1224589" y="0"/>
                  </a:lnTo>
                  <a:lnTo>
                    <a:pt x="1224589" y="657600"/>
                  </a:lnTo>
                  <a:lnTo>
                    <a:pt x="0" y="657600"/>
                  </a:lnTo>
                  <a:close/>
                </a:path>
              </a:pathLst>
            </a:custGeom>
            <a:solidFill>
              <a:srgbClr val="FFFD47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224589" cy="657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3999" y="3644381"/>
            <a:ext cx="7071445" cy="287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Red teams were in top ten worst Vegas Error nationwide</a:t>
            </a:r>
          </a:p>
          <a:p>
            <a:pPr marL="1221915" lvl="2" indent="-407305">
              <a:lnSpc>
                <a:spcPts val="4612"/>
              </a:lnSpc>
              <a:buFont typeface="Arial"/>
              <a:buChar char="⚬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No other conference had more than 1</a:t>
            </a:r>
          </a:p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9 total teams below average Vegas Error (12.4)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99" y="1076325"/>
            <a:ext cx="16230601" cy="72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10"/>
              </a:lnSpc>
            </a:pPr>
            <a:r>
              <a:rPr lang="en-US" sz="5100" dirty="0">
                <a:solidFill>
                  <a:srgbClr val="2B2B2B"/>
                </a:solidFill>
                <a:latin typeface="Didact Gothic"/>
              </a:rPr>
              <a:t>Big Ten Average Vegas Error by 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991277" y="7572981"/>
            <a:ext cx="4649612" cy="2096304"/>
            <a:chOff x="0" y="0"/>
            <a:chExt cx="1224589" cy="5521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4589" cy="552113"/>
            </a:xfrm>
            <a:custGeom>
              <a:avLst/>
              <a:gdLst/>
              <a:ahLst/>
              <a:cxnLst/>
              <a:rect l="l" t="t" r="r" b="b"/>
              <a:pathLst>
                <a:path w="1224589" h="552113">
                  <a:moveTo>
                    <a:pt x="0" y="0"/>
                  </a:moveTo>
                  <a:lnTo>
                    <a:pt x="1224589" y="0"/>
                  </a:lnTo>
                  <a:lnTo>
                    <a:pt x="1224589" y="552113"/>
                  </a:lnTo>
                  <a:lnTo>
                    <a:pt x="0" y="552113"/>
                  </a:lnTo>
                  <a:close/>
                </a:path>
              </a:pathLst>
            </a:custGeom>
            <a:solidFill>
              <a:srgbClr val="FF3131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24589" cy="552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98297" y="2587123"/>
            <a:ext cx="3363645" cy="2943189"/>
          </a:xfrm>
          <a:custGeom>
            <a:avLst/>
            <a:gdLst/>
            <a:ahLst/>
            <a:cxnLst/>
            <a:rect l="l" t="t" r="r" b="b"/>
            <a:pathLst>
              <a:path w="3363645" h="2943189">
                <a:moveTo>
                  <a:pt x="0" y="0"/>
                </a:moveTo>
                <a:lnTo>
                  <a:pt x="3363646" y="0"/>
                </a:lnTo>
                <a:lnTo>
                  <a:pt x="3363646" y="2943190"/>
                </a:lnTo>
                <a:lnTo>
                  <a:pt x="0" y="294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05485" y="5514349"/>
            <a:ext cx="2943189" cy="2943189"/>
          </a:xfrm>
          <a:custGeom>
            <a:avLst/>
            <a:gdLst/>
            <a:ahLst/>
            <a:cxnLst/>
            <a:rect l="l" t="t" r="r" b="b"/>
            <a:pathLst>
              <a:path w="2943189" h="2943189">
                <a:moveTo>
                  <a:pt x="0" y="0"/>
                </a:moveTo>
                <a:lnTo>
                  <a:pt x="2943189" y="0"/>
                </a:lnTo>
                <a:lnTo>
                  <a:pt x="2943189" y="2943190"/>
                </a:lnTo>
                <a:lnTo>
                  <a:pt x="0" y="294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92217" y="6067849"/>
            <a:ext cx="7071445" cy="171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James Madison had the highest Vegas Error of 17.9</a:t>
            </a:r>
          </a:p>
          <a:p>
            <a:pPr marL="1221915" lvl="2" indent="-407305">
              <a:lnSpc>
                <a:spcPts val="4612"/>
              </a:lnSpc>
              <a:buFont typeface="Arial"/>
              <a:buChar char="⚬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The newest team in FBS football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1076325"/>
            <a:ext cx="16230601" cy="72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10"/>
              </a:lnSpc>
            </a:pPr>
            <a:r>
              <a:rPr lang="en-US" sz="5100" dirty="0">
                <a:solidFill>
                  <a:srgbClr val="2B2B2B"/>
                </a:solidFill>
                <a:latin typeface="Didact Gothic"/>
              </a:rPr>
              <a:t>Other teams of note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6494" y="3140624"/>
            <a:ext cx="8294599" cy="171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58" lvl="1" indent="-305479">
              <a:lnSpc>
                <a:spcPts val="4612"/>
              </a:lnSpc>
              <a:buFont typeface="Arial"/>
              <a:buChar char="•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Memphis had the lowest Vegas Error of only 8.5</a:t>
            </a:r>
          </a:p>
          <a:p>
            <a:pPr marL="1221915" lvl="2" indent="-407305">
              <a:lnSpc>
                <a:spcPts val="4612"/>
              </a:lnSpc>
              <a:buFont typeface="Arial"/>
              <a:buChar char="⚬"/>
            </a:pPr>
            <a:r>
              <a:rPr lang="en-US" sz="2829">
                <a:solidFill>
                  <a:srgbClr val="2B2B2B"/>
                </a:solidFill>
                <a:latin typeface="Didact Gothic"/>
              </a:rPr>
              <a:t>Making them the team that was predicted most correctly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59633"/>
            <a:ext cx="611192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2B2B2B"/>
                </a:solidFill>
                <a:latin typeface="Didact Gothic"/>
              </a:rPr>
              <a:t>Roadmap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86714" y="1028700"/>
            <a:ext cx="6655048" cy="1208391"/>
            <a:chOff x="0" y="0"/>
            <a:chExt cx="8873398" cy="161118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873398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600" dirty="0">
                  <a:solidFill>
                    <a:srgbClr val="2B2B2B"/>
                  </a:solidFill>
                  <a:latin typeface="Didact Gothic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3773"/>
              <a:ext cx="8873398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Didact Gothic"/>
                </a:rPr>
                <a:t>Inspiration for this project and an intro to some key concepts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86714" y="3222071"/>
            <a:ext cx="6655048" cy="865491"/>
            <a:chOff x="0" y="0"/>
            <a:chExt cx="8873398" cy="115398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873398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600" dirty="0">
                  <a:solidFill>
                    <a:srgbClr val="2B2B2B"/>
                  </a:solidFill>
                  <a:latin typeface="Didact Gothic"/>
                </a:rPr>
                <a:t>DATA QUESTIONS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03773"/>
              <a:ext cx="8873398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Didact Gothic"/>
                </a:rPr>
                <a:t>What do I want to answer with this project?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86714" y="5415443"/>
            <a:ext cx="6655048" cy="865491"/>
            <a:chOff x="0" y="0"/>
            <a:chExt cx="8873398" cy="11539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873398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600" dirty="0">
                  <a:solidFill>
                    <a:srgbClr val="2B2B2B"/>
                  </a:solidFill>
                  <a:latin typeface="Didact Gothic"/>
                </a:rPr>
                <a:t>FINDINGS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03773"/>
              <a:ext cx="8873398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dirty="0">
                  <a:solidFill>
                    <a:srgbClr val="2B2B2B"/>
                  </a:solidFill>
                  <a:latin typeface="Didact Gothic"/>
                </a:rPr>
                <a:t>What did the data actually show?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6937" y="1230876"/>
            <a:ext cx="1127835" cy="9589658"/>
            <a:chOff x="0" y="0"/>
            <a:chExt cx="1503780" cy="127862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6386755" y="6386755"/>
              <a:ext cx="12786210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2700" y="0"/>
              <a:ext cx="1491080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2700" y="2924495"/>
              <a:ext cx="1491080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2700" y="5848991"/>
              <a:ext cx="1491080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12700" y="8773486"/>
              <a:ext cx="1491080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86714" y="7608814"/>
            <a:ext cx="6655048" cy="865491"/>
            <a:chOff x="0" y="0"/>
            <a:chExt cx="8873398" cy="115398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8873398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600" dirty="0">
                  <a:solidFill>
                    <a:srgbClr val="2B2B2B"/>
                  </a:solidFill>
                  <a:latin typeface="Didact Gothic"/>
                </a:rPr>
                <a:t>CONCLUSION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03773"/>
              <a:ext cx="8873398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Didact Gothic"/>
                </a:rPr>
                <a:t>What are the takeaways we can draw from this?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897" y="1149914"/>
            <a:ext cx="161925" cy="16192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BDB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01897" y="3343285"/>
            <a:ext cx="161925" cy="16192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DB8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01897" y="5534035"/>
            <a:ext cx="161925" cy="161925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BDB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01897" y="7730028"/>
            <a:ext cx="161925" cy="161925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DB89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60164" y="4224707"/>
            <a:ext cx="6062293" cy="6062293"/>
          </a:xfrm>
          <a:custGeom>
            <a:avLst/>
            <a:gdLst/>
            <a:ahLst/>
            <a:cxnLst/>
            <a:rect l="l" t="t" r="r" b="b"/>
            <a:pathLst>
              <a:path w="6062293" h="6062293">
                <a:moveTo>
                  <a:pt x="6062292" y="0"/>
                </a:moveTo>
                <a:lnTo>
                  <a:pt x="0" y="0"/>
                </a:lnTo>
                <a:lnTo>
                  <a:pt x="0" y="6062293"/>
                </a:lnTo>
                <a:lnTo>
                  <a:pt x="6062292" y="6062293"/>
                </a:lnTo>
                <a:lnTo>
                  <a:pt x="6062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28048" y="1579091"/>
            <a:ext cx="9331252" cy="7128819"/>
            <a:chOff x="0" y="0"/>
            <a:chExt cx="12441669" cy="95050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6368" r="6368"/>
            <a:stretch>
              <a:fillRect/>
            </a:stretch>
          </p:blipFill>
          <p:spPr>
            <a:xfrm>
              <a:off x="0" y="0"/>
              <a:ext cx="12441669" cy="95050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9248775"/>
            <a:ext cx="7169689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844547"/>
            <a:ext cx="6899348" cy="2597905"/>
            <a:chOff x="0" y="0"/>
            <a:chExt cx="9199131" cy="3463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199131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999"/>
                </a:lnSpc>
              </a:pPr>
              <a:r>
                <a:rPr lang="en-US" sz="9999" dirty="0">
                  <a:solidFill>
                    <a:srgbClr val="F4F4F4"/>
                  </a:solidFill>
                  <a:latin typeface="Didact Gothic"/>
                </a:rPr>
                <a:t>Conclusion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43615"/>
              <a:ext cx="9199131" cy="1220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3500">
                  <a:solidFill>
                    <a:srgbClr val="68BDB2"/>
                  </a:solidFill>
                  <a:latin typeface="Didact Gothic"/>
                </a:rPr>
                <a:t>What are the takeaways we can draw from this?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9212335"/>
            <a:ext cx="16230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3520" y="2419433"/>
            <a:ext cx="14700960" cy="538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079" lvl="1" indent="-365040">
              <a:lnSpc>
                <a:spcPts val="4734"/>
              </a:lnSpc>
              <a:buFont typeface="Arial"/>
              <a:buChar char="•"/>
            </a:pPr>
            <a:r>
              <a:rPr lang="en-US" sz="3381" dirty="0">
                <a:solidFill>
                  <a:srgbClr val="2B2B2B"/>
                </a:solidFill>
                <a:latin typeface="Didact Gothic"/>
              </a:rPr>
              <a:t>Las Vegas’ spread is fairly accurate</a:t>
            </a:r>
          </a:p>
          <a:p>
            <a:pPr>
              <a:lnSpc>
                <a:spcPts val="4734"/>
              </a:lnSpc>
            </a:pPr>
            <a:endParaRPr lang="en-US" sz="3381" dirty="0">
              <a:solidFill>
                <a:srgbClr val="2B2B2B"/>
              </a:solidFill>
              <a:latin typeface="Didact Gothic"/>
            </a:endParaRPr>
          </a:p>
          <a:p>
            <a:pPr marL="1460159" lvl="2" indent="-486720">
              <a:lnSpc>
                <a:spcPts val="4734"/>
              </a:lnSpc>
              <a:buFont typeface="Arial"/>
              <a:buChar char="⚬"/>
            </a:pPr>
            <a:r>
              <a:rPr lang="en-US" sz="3381" dirty="0">
                <a:solidFill>
                  <a:srgbClr val="2B2B2B"/>
                </a:solidFill>
                <a:latin typeface="Didact Gothic"/>
              </a:rPr>
              <a:t>Las Vegas is within two touchdowns almost 65% of the time</a:t>
            </a:r>
          </a:p>
          <a:p>
            <a:pPr>
              <a:lnSpc>
                <a:spcPts val="4734"/>
              </a:lnSpc>
            </a:pPr>
            <a:endParaRPr lang="en-US" sz="3381" dirty="0">
              <a:solidFill>
                <a:srgbClr val="2B2B2B"/>
              </a:solidFill>
              <a:latin typeface="Didact Gothic"/>
            </a:endParaRPr>
          </a:p>
          <a:p>
            <a:pPr marL="1460159" lvl="2" indent="-486720">
              <a:lnSpc>
                <a:spcPts val="4734"/>
              </a:lnSpc>
              <a:buFont typeface="Arial"/>
              <a:buChar char="⚬"/>
            </a:pPr>
            <a:r>
              <a:rPr lang="en-US" sz="3381" dirty="0">
                <a:solidFill>
                  <a:srgbClr val="2B2B2B"/>
                </a:solidFill>
                <a:latin typeface="Didact Gothic"/>
              </a:rPr>
              <a:t>The most accurate predictions involved the conferences most covered in the media</a:t>
            </a:r>
          </a:p>
          <a:p>
            <a:pPr>
              <a:lnSpc>
                <a:spcPts val="4734"/>
              </a:lnSpc>
            </a:pPr>
            <a:endParaRPr lang="en-US" sz="3381" dirty="0">
              <a:solidFill>
                <a:srgbClr val="2B2B2B"/>
              </a:solidFill>
              <a:latin typeface="Didact Gothic"/>
            </a:endParaRPr>
          </a:p>
          <a:p>
            <a:pPr marL="1460159" lvl="2" indent="-486720">
              <a:lnSpc>
                <a:spcPts val="4734"/>
              </a:lnSpc>
              <a:buFont typeface="Arial"/>
              <a:buChar char="⚬"/>
            </a:pPr>
            <a:r>
              <a:rPr lang="en-US" sz="3381" dirty="0">
                <a:solidFill>
                  <a:srgbClr val="2B2B2B"/>
                </a:solidFill>
                <a:latin typeface="Didact Gothic"/>
              </a:rPr>
              <a:t>The obvious outlier is the Big Ten, which falls into both extreme situations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699" y="1104900"/>
            <a:ext cx="16230601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95521"/>
            <a:ext cx="4210084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4F4F4"/>
                </a:solidFill>
                <a:latin typeface="Didact Gothic"/>
              </a:rPr>
              <a:t>Thanks for your time!</a:t>
            </a:r>
          </a:p>
        </p:txBody>
      </p:sp>
      <p:sp>
        <p:nvSpPr>
          <p:cNvPr id="3" name="AutoShape 3"/>
          <p:cNvSpPr/>
          <p:nvPr/>
        </p:nvSpPr>
        <p:spPr>
          <a:xfrm rot="-5401989">
            <a:off x="2055107" y="5138735"/>
            <a:ext cx="8229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669088" y="3247104"/>
            <a:ext cx="9751354" cy="777240"/>
            <a:chOff x="0" y="0"/>
            <a:chExt cx="13001805" cy="1036320"/>
          </a:xfrm>
        </p:grpSpPr>
        <p:sp>
          <p:nvSpPr>
            <p:cNvPr id="5" name="AutoShape 5"/>
            <p:cNvSpPr/>
            <p:nvPr/>
          </p:nvSpPr>
          <p:spPr>
            <a:xfrm>
              <a:off x="0" y="292100"/>
              <a:ext cx="575692" cy="0"/>
            </a:xfrm>
            <a:prstGeom prst="line">
              <a:avLst/>
            </a:prstGeom>
            <a:ln w="12700" cap="flat">
              <a:solidFill>
                <a:srgbClr val="F4F4F4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385192" y="177800"/>
              <a:ext cx="215900" cy="2159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38202" y="-38100"/>
              <a:ext cx="11963603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dirty="0">
                  <a:solidFill>
                    <a:srgbClr val="F4F4F4"/>
                  </a:solidFill>
                  <a:latin typeface="Didact Gothic"/>
                </a:rPr>
                <a:t>Special thanks to Nashville Software School, especially the instructors of Data Analytics Part-Time Cohort 9.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69088" y="4750115"/>
            <a:ext cx="9751354" cy="777240"/>
            <a:chOff x="0" y="0"/>
            <a:chExt cx="13001805" cy="1036320"/>
          </a:xfrm>
        </p:grpSpPr>
        <p:sp>
          <p:nvSpPr>
            <p:cNvPr id="10" name="AutoShape 10"/>
            <p:cNvSpPr/>
            <p:nvPr/>
          </p:nvSpPr>
          <p:spPr>
            <a:xfrm>
              <a:off x="0" y="292100"/>
              <a:ext cx="575692" cy="0"/>
            </a:xfrm>
            <a:prstGeom prst="line">
              <a:avLst/>
            </a:prstGeom>
            <a:ln w="12700" cap="flat">
              <a:solidFill>
                <a:srgbClr val="F4F4F4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85192" y="177800"/>
              <a:ext cx="215900" cy="2159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38202" y="-38100"/>
              <a:ext cx="11963603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dirty="0">
                  <a:solidFill>
                    <a:srgbClr val="F4F4F4"/>
                  </a:solidFill>
                  <a:latin typeface="Didact Gothic"/>
                </a:rPr>
                <a:t>My DA9 classmates, I really enjoyed walking through this with you and helping each other along the way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88422" y="6277857"/>
            <a:ext cx="9751354" cy="837665"/>
            <a:chOff x="0" y="-38100"/>
            <a:chExt cx="13001805" cy="1116887"/>
          </a:xfrm>
        </p:grpSpPr>
        <p:sp>
          <p:nvSpPr>
            <p:cNvPr id="15" name="AutoShape 15"/>
            <p:cNvSpPr/>
            <p:nvPr/>
          </p:nvSpPr>
          <p:spPr>
            <a:xfrm>
              <a:off x="0" y="292100"/>
              <a:ext cx="575692" cy="0"/>
            </a:xfrm>
            <a:prstGeom prst="line">
              <a:avLst/>
            </a:prstGeom>
            <a:ln w="12700" cap="flat">
              <a:solidFill>
                <a:srgbClr val="F4F4F4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385192" y="177800"/>
              <a:ext cx="215900" cy="21590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38203" y="-38100"/>
              <a:ext cx="11963602" cy="1116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dirty="0">
                  <a:solidFill>
                    <a:srgbClr val="F4F4F4"/>
                  </a:solidFill>
                  <a:latin typeface="Didact Gothic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Collegefootballdata.com</a:t>
              </a:r>
              <a:r>
                <a:rPr lang="en-US" sz="2400" dirty="0">
                  <a:solidFill>
                    <a:srgbClr val="F4F4F4"/>
                  </a:solidFill>
                  <a:latin typeface="Didact Gothic"/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  <a:latin typeface="Didact Gothic"/>
                </a:rPr>
                <a:t>for</a:t>
              </a:r>
              <a:r>
                <a:rPr lang="en-US" sz="2400" dirty="0">
                  <a:solidFill>
                    <a:srgbClr val="F4F4F4"/>
                  </a:solidFill>
                  <a:latin typeface="Didact Gothic"/>
                </a:rPr>
                <a:t> being a great resource to find all the data I needed to do this analysis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0" y="6029120"/>
            <a:ext cx="6267484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Didact Gothic"/>
              </a:rPr>
              <a:t>Now time for a couple of shoutouts: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60164" y="4224707"/>
            <a:ext cx="6062293" cy="6062293"/>
          </a:xfrm>
          <a:custGeom>
            <a:avLst/>
            <a:gdLst/>
            <a:ahLst/>
            <a:cxnLst/>
            <a:rect l="l" t="t" r="r" b="b"/>
            <a:pathLst>
              <a:path w="6062293" h="6062293">
                <a:moveTo>
                  <a:pt x="6062292" y="0"/>
                </a:moveTo>
                <a:lnTo>
                  <a:pt x="0" y="0"/>
                </a:lnTo>
                <a:lnTo>
                  <a:pt x="0" y="6062293"/>
                </a:lnTo>
                <a:lnTo>
                  <a:pt x="6062292" y="6062293"/>
                </a:lnTo>
                <a:lnTo>
                  <a:pt x="6062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28048" y="1579091"/>
            <a:ext cx="9331252" cy="7128819"/>
            <a:chOff x="0" y="0"/>
            <a:chExt cx="12441669" cy="95050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2443" r="5892"/>
            <a:stretch>
              <a:fillRect/>
            </a:stretch>
          </p:blipFill>
          <p:spPr>
            <a:xfrm>
              <a:off x="0" y="0"/>
              <a:ext cx="12441669" cy="95050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9248775"/>
            <a:ext cx="7169689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58360" y="3625472"/>
            <a:ext cx="7169689" cy="3036055"/>
            <a:chOff x="0" y="0"/>
            <a:chExt cx="9559585" cy="40480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55958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999"/>
                </a:lnSpc>
              </a:pPr>
              <a:r>
                <a:rPr lang="en-US" sz="9999" dirty="0">
                  <a:solidFill>
                    <a:srgbClr val="F4F4F4"/>
                  </a:solidFill>
                  <a:latin typeface="Didact Gothic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43615"/>
              <a:ext cx="9559585" cy="1804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 dirty="0">
                  <a:solidFill>
                    <a:srgbClr val="68BDB2"/>
                  </a:solidFill>
                  <a:latin typeface="Didact Gothic"/>
                </a:rPr>
                <a:t>Inspiration for this project and an intro to some key concepts</a:t>
              </a:r>
            </a:p>
            <a:p>
              <a:pPr marL="0" lvl="0" indent="0">
                <a:lnSpc>
                  <a:spcPts val="3500"/>
                </a:lnSpc>
              </a:pPr>
              <a:endParaRPr lang="en-US" sz="3500" dirty="0">
                <a:solidFill>
                  <a:srgbClr val="68BDB2"/>
                </a:solidFill>
                <a:latin typeface="Didact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750" y="5901162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6579" y="9271493"/>
            <a:ext cx="906272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9060" y="2512629"/>
            <a:ext cx="9348340" cy="5261742"/>
          </a:xfrm>
          <a:custGeom>
            <a:avLst/>
            <a:gdLst/>
            <a:ahLst/>
            <a:cxnLst/>
            <a:rect l="l" t="t" r="r" b="b"/>
            <a:pathLst>
              <a:path w="9348340" h="5261742">
                <a:moveTo>
                  <a:pt x="0" y="0"/>
                </a:moveTo>
                <a:lnTo>
                  <a:pt x="9348340" y="0"/>
                </a:lnTo>
                <a:lnTo>
                  <a:pt x="9348340" y="5261742"/>
                </a:lnTo>
                <a:lnTo>
                  <a:pt x="0" y="5261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981236" y="2258922"/>
            <a:ext cx="7125578" cy="5803073"/>
            <a:chOff x="0" y="0"/>
            <a:chExt cx="9500770" cy="7737431"/>
          </a:xfrm>
        </p:grpSpPr>
        <p:sp>
          <p:nvSpPr>
            <p:cNvPr id="7" name="TextBox 7"/>
            <p:cNvSpPr txBox="1"/>
            <p:nvPr/>
          </p:nvSpPr>
          <p:spPr>
            <a:xfrm>
              <a:off x="0" y="4046154"/>
              <a:ext cx="9500770" cy="3691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693" lvl="1" indent="-287346">
                <a:lnSpc>
                  <a:spcPts val="3726"/>
                </a:lnSpc>
                <a:buFont typeface="Arial"/>
                <a:buChar char="•"/>
              </a:pPr>
              <a:r>
                <a:rPr lang="en-US" sz="2661">
                  <a:solidFill>
                    <a:srgbClr val="2B2B2B"/>
                  </a:solidFill>
                  <a:latin typeface="Didact Gothic"/>
                </a:rPr>
                <a:t>Love of college football</a:t>
              </a:r>
            </a:p>
            <a:p>
              <a:pPr>
                <a:lnSpc>
                  <a:spcPts val="3726"/>
                </a:lnSpc>
              </a:pPr>
              <a:endParaRPr lang="en-US" sz="2661">
                <a:solidFill>
                  <a:srgbClr val="2B2B2B"/>
                </a:solidFill>
                <a:latin typeface="Didact Gothic"/>
              </a:endParaRPr>
            </a:p>
            <a:p>
              <a:pPr marL="574693" lvl="1" indent="-287346">
                <a:lnSpc>
                  <a:spcPts val="3726"/>
                </a:lnSpc>
                <a:buFont typeface="Arial"/>
                <a:buChar char="•"/>
              </a:pPr>
              <a:r>
                <a:rPr lang="en-US" sz="2661">
                  <a:solidFill>
                    <a:srgbClr val="2B2B2B"/>
                  </a:solidFill>
                  <a:latin typeface="Didact Gothic"/>
                </a:rPr>
                <a:t>Sports gambling became federally legal in 2018</a:t>
              </a:r>
            </a:p>
            <a:p>
              <a:pPr marL="1149386" lvl="2" indent="-383129">
                <a:lnSpc>
                  <a:spcPts val="3726"/>
                </a:lnSpc>
                <a:buFont typeface="Arial"/>
                <a:buChar char="⚬"/>
              </a:pPr>
              <a:r>
                <a:rPr lang="en-US" sz="2661">
                  <a:solidFill>
                    <a:srgbClr val="2B2B2B"/>
                  </a:solidFill>
                  <a:latin typeface="Didact Gothic"/>
                </a:rPr>
                <a:t>Talked about more all of the time in media</a:t>
              </a:r>
            </a:p>
            <a:p>
              <a:pPr marL="1149386" lvl="2" indent="-383129">
                <a:lnSpc>
                  <a:spcPts val="3726"/>
                </a:lnSpc>
                <a:buFont typeface="Arial"/>
                <a:buChar char="⚬"/>
              </a:pPr>
              <a:r>
                <a:rPr lang="en-US" sz="2661">
                  <a:solidFill>
                    <a:srgbClr val="2B2B2B"/>
                  </a:solidFill>
                  <a:latin typeface="Didact Gothic"/>
                </a:rPr>
                <a:t>Vegas knows more than 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4775"/>
              <a:ext cx="9500770" cy="213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2200"/>
                </a:lnSpc>
              </a:pPr>
              <a:r>
                <a:rPr lang="en-US" sz="11090" dirty="0">
                  <a:solidFill>
                    <a:srgbClr val="2B2B2B"/>
                  </a:solidFill>
                  <a:latin typeface="Didact Gothic"/>
                </a:rPr>
                <a:t>Inspiration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04350"/>
              <a:ext cx="9500770" cy="703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81"/>
                </a:lnSpc>
              </a:pPr>
              <a:r>
                <a:rPr lang="en-US" sz="3881">
                  <a:solidFill>
                    <a:srgbClr val="2B2B2B"/>
                  </a:solidFill>
                  <a:latin typeface="Didact Gothic"/>
                </a:rPr>
                <a:t>Why did I choose this topic?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9212335"/>
            <a:ext cx="16230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613134"/>
            <a:ext cx="15689920" cy="650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It is most easily explained with an example:</a:t>
            </a:r>
          </a:p>
          <a:p>
            <a:pPr marL="518160" lvl="1" indent="-259080">
              <a:lnSpc>
                <a:spcPts val="3911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Team A is favored to win against Team B by 4 or more points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 marL="518160" lvl="1" indent="-259080">
              <a:lnSpc>
                <a:spcPts val="3911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Team A's spread for the game would be -3.5 points, meaning their margin of victory must be 4 or more to cover their spread.</a:t>
            </a:r>
          </a:p>
          <a:p>
            <a:pPr marL="518160" lvl="1" indent="-259080">
              <a:lnSpc>
                <a:spcPts val="3911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Team B's spread for the game would be +3.5 points, meaning their score must lose by less than 3 points or win the game to cover their spread.</a:t>
            </a:r>
          </a:p>
          <a:p>
            <a:pPr marL="518160" lvl="1" indent="-259080">
              <a:lnSpc>
                <a:spcPts val="3911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For this example, let's say that Team A won the game by 2 points. Because their margin of victory does not cover the -3.5 spread set for them, the winning bet would be those who chose Team B +3.5 because they lost by less than 3.5.</a:t>
            </a:r>
            <a:endParaRPr lang="en-US" sz="2400" dirty="0">
              <a:solidFill>
                <a:srgbClr val="2B2B2B"/>
              </a:solidFill>
              <a:latin typeface="Didact Gothic"/>
              <a:hlinkClick r:id="rId2" tooltip="https://docs.google.com/spreadsheets/d/1DUF2isFWsqVSYhbaACYtbgcLi_YjDqpE3GLQIVgkKQg/edit#gid=69851113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474061" y="3814391"/>
            <a:ext cx="9102779" cy="2050082"/>
          </a:xfrm>
          <a:custGeom>
            <a:avLst/>
            <a:gdLst/>
            <a:ahLst/>
            <a:cxnLst/>
            <a:rect l="l" t="t" r="r" b="b"/>
            <a:pathLst>
              <a:path w="9102779" h="2050082">
                <a:moveTo>
                  <a:pt x="0" y="0"/>
                </a:moveTo>
                <a:lnTo>
                  <a:pt x="9102779" y="0"/>
                </a:lnTo>
                <a:lnTo>
                  <a:pt x="9102779" y="2050081"/>
                </a:lnTo>
                <a:lnTo>
                  <a:pt x="0" y="2050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699" y="1104900"/>
            <a:ext cx="7996752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What is the Spread?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60164" y="4224707"/>
            <a:ext cx="6062293" cy="6062293"/>
          </a:xfrm>
          <a:custGeom>
            <a:avLst/>
            <a:gdLst/>
            <a:ahLst/>
            <a:cxnLst/>
            <a:rect l="l" t="t" r="r" b="b"/>
            <a:pathLst>
              <a:path w="6062293" h="6062293">
                <a:moveTo>
                  <a:pt x="6062292" y="0"/>
                </a:moveTo>
                <a:lnTo>
                  <a:pt x="0" y="0"/>
                </a:lnTo>
                <a:lnTo>
                  <a:pt x="0" y="6062293"/>
                </a:lnTo>
                <a:lnTo>
                  <a:pt x="6062292" y="6062293"/>
                </a:lnTo>
                <a:lnTo>
                  <a:pt x="6062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28048" y="1579091"/>
            <a:ext cx="9331252" cy="7128819"/>
            <a:chOff x="0" y="0"/>
            <a:chExt cx="12441669" cy="95050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5311" r="11060"/>
            <a:stretch>
              <a:fillRect/>
            </a:stretch>
          </p:blipFill>
          <p:spPr>
            <a:xfrm>
              <a:off x="0" y="0"/>
              <a:ext cx="12441669" cy="95050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9248775"/>
            <a:ext cx="7169689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804814"/>
            <a:ext cx="7169689" cy="4426705"/>
            <a:chOff x="0" y="0"/>
            <a:chExt cx="9559585" cy="59022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559585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999"/>
                </a:lnSpc>
              </a:pPr>
              <a:r>
                <a:rPr lang="en-US" sz="9999" dirty="0">
                  <a:solidFill>
                    <a:srgbClr val="F4F4F4"/>
                  </a:solidFill>
                  <a:latin typeface="Didact Gothic"/>
                </a:rPr>
                <a:t>Data Questions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97815"/>
              <a:ext cx="9559585" cy="1804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68BDB2"/>
                  </a:solidFill>
                  <a:latin typeface="Didact Gothic"/>
                </a:rPr>
                <a:t>What do I want to answer with this project?</a:t>
              </a:r>
            </a:p>
            <a:p>
              <a:pPr marL="0" lvl="0" indent="0">
                <a:lnSpc>
                  <a:spcPts val="3500"/>
                </a:lnSpc>
              </a:pPr>
              <a:endParaRPr lang="en-US" sz="3500">
                <a:solidFill>
                  <a:srgbClr val="68BDB2"/>
                </a:solidFill>
                <a:latin typeface="Didact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148762" y="1046653"/>
            <a:ext cx="4763" cy="8229600"/>
          </a:xfrm>
          <a:prstGeom prst="line">
            <a:avLst/>
          </a:prstGeom>
          <a:ln w="9525" cap="flat">
            <a:solidFill>
              <a:srgbClr val="2B2B2B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41158" y="4605581"/>
            <a:ext cx="6124426" cy="4002024"/>
            <a:chOff x="0" y="0"/>
            <a:chExt cx="8165902" cy="5336033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8165902" cy="86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4715">
                  <a:solidFill>
                    <a:srgbClr val="2B2B2B"/>
                  </a:solidFill>
                  <a:latin typeface="Didact Gothic"/>
                </a:rPr>
                <a:t>Accuracy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9225"/>
              <a:ext cx="8165902" cy="3676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889" lvl="1" indent="-305444">
                <a:lnSpc>
                  <a:spcPts val="3678"/>
                </a:lnSpc>
                <a:buFont typeface="Arial"/>
                <a:buChar char="•"/>
              </a:pPr>
              <a:r>
                <a:rPr lang="en-US" sz="2829">
                  <a:solidFill>
                    <a:srgbClr val="2B2B2B"/>
                  </a:solidFill>
                  <a:latin typeface="Didact Gothic"/>
                </a:rPr>
                <a:t>The spread is Las Vegas effectively predicting how much a team will win/lose by.</a:t>
              </a:r>
            </a:p>
            <a:p>
              <a:pPr>
                <a:lnSpc>
                  <a:spcPts val="3678"/>
                </a:lnSpc>
              </a:pPr>
              <a:endParaRPr lang="en-US" sz="2829">
                <a:solidFill>
                  <a:srgbClr val="2B2B2B"/>
                </a:solidFill>
                <a:latin typeface="Didact Gothic"/>
              </a:endParaRPr>
            </a:p>
            <a:p>
              <a:pPr marL="610889" lvl="1" indent="-305444">
                <a:lnSpc>
                  <a:spcPts val="3678"/>
                </a:lnSpc>
                <a:buFont typeface="Arial"/>
                <a:buChar char="•"/>
              </a:pPr>
              <a:r>
                <a:rPr lang="en-US" sz="2829">
                  <a:solidFill>
                    <a:srgbClr val="2B2B2B"/>
                  </a:solidFill>
                  <a:latin typeface="Didact Gothic"/>
                </a:rPr>
                <a:t>How often is Las Vegas close to predicting these outcomes?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34562" y="4605437"/>
            <a:ext cx="6124095" cy="4463802"/>
            <a:chOff x="0" y="0"/>
            <a:chExt cx="8165460" cy="5951735"/>
          </a:xfrm>
        </p:grpSpPr>
        <p:sp>
          <p:nvSpPr>
            <p:cNvPr id="7" name="TextBox 7"/>
            <p:cNvSpPr txBox="1"/>
            <p:nvPr/>
          </p:nvSpPr>
          <p:spPr>
            <a:xfrm>
              <a:off x="0" y="85725"/>
              <a:ext cx="8165460" cy="861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4715">
                  <a:solidFill>
                    <a:srgbClr val="2B2B2B"/>
                  </a:solidFill>
                  <a:latin typeface="Didact Gothic"/>
                </a:rPr>
                <a:t>Trends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9133"/>
              <a:ext cx="8165460" cy="4292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856" lvl="1" indent="-305428">
                <a:lnSpc>
                  <a:spcPts val="3678"/>
                </a:lnSpc>
                <a:buFont typeface="Arial"/>
                <a:buChar char="•"/>
              </a:pPr>
              <a:r>
                <a:rPr lang="en-US" sz="2829">
                  <a:solidFill>
                    <a:srgbClr val="2B2B2B"/>
                  </a:solidFill>
                  <a:latin typeface="Didact Gothic"/>
                </a:rPr>
                <a:t>What trends can we find in the data?</a:t>
              </a:r>
            </a:p>
            <a:p>
              <a:pPr>
                <a:lnSpc>
                  <a:spcPts val="3678"/>
                </a:lnSpc>
              </a:pPr>
              <a:r>
                <a:rPr lang="en-US" sz="2829">
                  <a:solidFill>
                    <a:srgbClr val="2B2B2B"/>
                  </a:solidFill>
                  <a:latin typeface="Didact Gothic"/>
                </a:rPr>
                <a:t> </a:t>
              </a:r>
            </a:p>
            <a:p>
              <a:pPr marL="610856" lvl="1" indent="-305428">
                <a:lnSpc>
                  <a:spcPts val="3678"/>
                </a:lnSpc>
                <a:buFont typeface="Arial"/>
                <a:buChar char="•"/>
              </a:pPr>
              <a:r>
                <a:rPr lang="en-US" sz="2829">
                  <a:solidFill>
                    <a:srgbClr val="2B2B2B"/>
                  </a:solidFill>
                  <a:latin typeface="Didact Gothic"/>
                </a:rPr>
                <a:t>Are there certain teams or conferences they can best predict?</a:t>
              </a:r>
            </a:p>
            <a:p>
              <a:pPr>
                <a:lnSpc>
                  <a:spcPts val="3678"/>
                </a:lnSpc>
              </a:pPr>
              <a:endParaRPr lang="en-US" sz="2829">
                <a:solidFill>
                  <a:srgbClr val="2B2B2B"/>
                </a:solidFill>
                <a:latin typeface="Didact Gothic"/>
              </a:endParaRPr>
            </a:p>
            <a:p>
              <a:pPr>
                <a:lnSpc>
                  <a:spcPts val="3678"/>
                </a:lnSpc>
              </a:pPr>
              <a:endParaRPr lang="en-US" sz="2829">
                <a:solidFill>
                  <a:srgbClr val="2B2B2B"/>
                </a:solidFill>
                <a:latin typeface="Didact Gothic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4466146" y="1940738"/>
            <a:ext cx="1874450" cy="2001839"/>
          </a:xfrm>
          <a:custGeom>
            <a:avLst/>
            <a:gdLst/>
            <a:ahLst/>
            <a:cxnLst/>
            <a:rect l="l" t="t" r="r" b="b"/>
            <a:pathLst>
              <a:path w="1874450" h="2001839">
                <a:moveTo>
                  <a:pt x="0" y="0"/>
                </a:moveTo>
                <a:lnTo>
                  <a:pt x="1874449" y="0"/>
                </a:lnTo>
                <a:lnTo>
                  <a:pt x="1874449" y="2001840"/>
                </a:lnTo>
                <a:lnTo>
                  <a:pt x="0" y="200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92127" y="1940738"/>
            <a:ext cx="1419409" cy="2001731"/>
          </a:xfrm>
          <a:custGeom>
            <a:avLst/>
            <a:gdLst/>
            <a:ahLst/>
            <a:cxnLst/>
            <a:rect l="l" t="t" r="r" b="b"/>
            <a:pathLst>
              <a:path w="1419409" h="2001731">
                <a:moveTo>
                  <a:pt x="0" y="0"/>
                </a:moveTo>
                <a:lnTo>
                  <a:pt x="1419409" y="0"/>
                </a:lnTo>
                <a:lnTo>
                  <a:pt x="1419409" y="2001731"/>
                </a:lnTo>
                <a:lnTo>
                  <a:pt x="0" y="2001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700" y="9212335"/>
            <a:ext cx="16230601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11095" y="4126608"/>
            <a:ext cx="15265809" cy="425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The spread can be a very difficult concept to grasp so let's make it a little easier to visualize for the purpose of measuring how accurate Las Vegas is: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B2B2B"/>
              </a:solidFill>
              <a:latin typeface="Didact Gothic"/>
            </a:endParaRPr>
          </a:p>
          <a:p>
            <a:pPr marL="518160" lvl="1" indent="-259080">
              <a:lnSpc>
                <a:spcPts val="3936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The Vegas Error is the difference between the prediction and outcome to show how close Las Vegas was.</a:t>
            </a:r>
          </a:p>
          <a:p>
            <a:pPr marL="518160" lvl="1" indent="-259080">
              <a:lnSpc>
                <a:spcPts val="3936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In this example, the final result was Team A only winning by 2 points, but they were favored to win by 3.5</a:t>
            </a:r>
          </a:p>
          <a:p>
            <a:pPr marL="518160" lvl="1" indent="-259080">
              <a:lnSpc>
                <a:spcPts val="3936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That would make the Vegas Error on this game 1.5, which is incredibly accurate.</a:t>
            </a:r>
          </a:p>
          <a:p>
            <a:pPr marL="518160" lvl="1" indent="-259080">
              <a:lnSpc>
                <a:spcPts val="3936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Zero is the goal of this metric</a:t>
            </a:r>
          </a:p>
          <a:p>
            <a:pPr marL="518160" lvl="1" indent="-259080">
              <a:lnSpc>
                <a:spcPts val="3936"/>
              </a:lnSpc>
              <a:buFont typeface="Arial"/>
              <a:buChar char="•"/>
            </a:pPr>
            <a:r>
              <a:rPr lang="en-US" sz="2400" dirty="0">
                <a:solidFill>
                  <a:srgbClr val="2B2B2B"/>
                </a:solidFill>
                <a:latin typeface="Didact Gothic"/>
              </a:rPr>
              <a:t>Anything within .5 is basically a perfect prediction, as the .5 on the spread is only there to prevent a case where there isn't a winner (push). </a:t>
            </a:r>
          </a:p>
        </p:txBody>
      </p:sp>
      <p:sp>
        <p:nvSpPr>
          <p:cNvPr id="4" name="Freeform 4"/>
          <p:cNvSpPr/>
          <p:nvPr/>
        </p:nvSpPr>
        <p:spPr>
          <a:xfrm>
            <a:off x="8055502" y="1095232"/>
            <a:ext cx="9102779" cy="2050082"/>
          </a:xfrm>
          <a:custGeom>
            <a:avLst/>
            <a:gdLst/>
            <a:ahLst/>
            <a:cxnLst/>
            <a:rect l="l" t="t" r="r" b="b"/>
            <a:pathLst>
              <a:path w="9102779" h="2050082">
                <a:moveTo>
                  <a:pt x="0" y="0"/>
                </a:moveTo>
                <a:lnTo>
                  <a:pt x="9102780" y="0"/>
                </a:lnTo>
                <a:lnTo>
                  <a:pt x="9102780" y="2050081"/>
                </a:lnTo>
                <a:lnTo>
                  <a:pt x="0" y="2050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50686"/>
            <a:ext cx="11263011" cy="101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 dirty="0">
                <a:solidFill>
                  <a:srgbClr val="2B2B2B"/>
                </a:solidFill>
                <a:latin typeface="Didact Gothic"/>
              </a:rPr>
              <a:t>The Vegas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60164" y="4224707"/>
            <a:ext cx="6062293" cy="6062293"/>
          </a:xfrm>
          <a:custGeom>
            <a:avLst/>
            <a:gdLst/>
            <a:ahLst/>
            <a:cxnLst/>
            <a:rect l="l" t="t" r="r" b="b"/>
            <a:pathLst>
              <a:path w="6062293" h="6062293">
                <a:moveTo>
                  <a:pt x="6062292" y="0"/>
                </a:moveTo>
                <a:lnTo>
                  <a:pt x="0" y="0"/>
                </a:lnTo>
                <a:lnTo>
                  <a:pt x="0" y="6062293"/>
                </a:lnTo>
                <a:lnTo>
                  <a:pt x="6062292" y="6062293"/>
                </a:lnTo>
                <a:lnTo>
                  <a:pt x="6062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28048" y="1579091"/>
            <a:ext cx="9331252" cy="7128819"/>
            <a:chOff x="0" y="0"/>
            <a:chExt cx="12441669" cy="95050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6368" r="6368"/>
            <a:stretch>
              <a:fillRect/>
            </a:stretch>
          </p:blipFill>
          <p:spPr>
            <a:xfrm>
              <a:off x="0" y="0"/>
              <a:ext cx="12441669" cy="95050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9248775"/>
            <a:ext cx="7169689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844547"/>
            <a:ext cx="7169689" cy="2597905"/>
            <a:chOff x="0" y="0"/>
            <a:chExt cx="9559585" cy="3463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55958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999"/>
                </a:lnSpc>
              </a:pPr>
              <a:r>
                <a:rPr lang="en-US" sz="9999" dirty="0">
                  <a:solidFill>
                    <a:srgbClr val="F4F4F4"/>
                  </a:solidFill>
                  <a:latin typeface="Didact Gothic"/>
                </a:rPr>
                <a:t>Findings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43615"/>
              <a:ext cx="9559585" cy="1220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68BDB2"/>
                  </a:solidFill>
                  <a:latin typeface="Didact Gothic"/>
                </a:rPr>
                <a:t>What did the data actually show?</a:t>
              </a:r>
            </a:p>
            <a:p>
              <a:pPr marL="0" lvl="0" indent="0">
                <a:lnSpc>
                  <a:spcPts val="3500"/>
                </a:lnSpc>
              </a:pPr>
              <a:endParaRPr lang="en-US" sz="3500">
                <a:solidFill>
                  <a:srgbClr val="68BDB2"/>
                </a:solidFill>
                <a:latin typeface="Didact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3f2a808e-7235-4314-bc38-7ae2a33b15f4}">
  <we:reference id="WA200003233" version="2.0.0.3" store="en-US" storeType="OMEX"/>
  <we:alternateReferences/>
  <we:properties>
    <we:property name="Microsoft.Office.CampaignId" value="&quot;none&quot;"/>
    <we:property name="backgroundColor" value="&quot;#3A3A3A&quot;"/>
    <we:property name="bookmark" value="&quot;H4sIAAAAAAAAA+1YS2/bOBD+K4UuvQgLyZJsKbfGmwIF9hHEi+yhMIIRObTZyqJA0q7dwP99h5ScRqk3TrOuk8PeRA458817qNuAS9NUsPkDFhicBedKfV6A/vwmDsKg7u/lKUYpL0Q0iLIhi3jCSk6nVGOlqk1wdhtY0DO019IsoXIMafPjNAygqi5h5lYCKoNh0KA2qoZKfsX2MJGsXuI2DHDdVEqDYzmxYNGxXdFxWhOU+JeEJAKzcoUTZLbdvcJGabtbh4FpvzykPs0x8wLHqrYga2Ls9nhZ5nk+jCIWJ8lQFPmgiN2+kJXtjpSbi3WjSR/SctM4s7zjK6gZOhMQaI3GdBLezWYaZ7ATeNEjjlW1XOzZn6ilZniFwpNqK+2GZFQE0dyI0gRbss2lVmQ5T5irBd5YhIUnvF/WnX6ZW87Vl7FGMh4PzqJteId4TFszpSWD6jvQR8LFFDlL1rNv2PpgprRjiF51jv/mkb9ajI3E8Ry0dYFVfiK3OevTJaU56vONd8CvUu/8OQgf4H1h42+nu/Ck85/uxWFn+1aBn2Ts6dYdgIGIxEAMsBSF4Gk+4Bk+P5iPBNUgUMY/JyBMJRnqXjgEC6Q64xMXLHg1mlaUxJauuCej1/I2+E2S5i3va6iWju3bczCSvQ28yaT5UJMpCdIEq9Zpvx9m4SqWu++dbnYX98AxlnLOTryWrYADnH2Z7Fh7l+6LKH/YHDOe7pzUBtKQA46iUZYKYHFZFABF6tV5zF0W17ZU6376Om6Yl5DxLBlmg0ykIsmKJD0YlieoWMDYUgPb7InN8Am1Xks7X6CVzLsShT1VEerhftAAruRs7oFMGJ3nF6vWUaevlI+B9NjcgOAWf9INsIqcnzyjRjCP9r/1jf8deXxHnrQb3oPY1q9RmqSjHJKRYHkaM84EvoqK0x8fjtkOZ1i3reS7FtTq3P+63o3VlAzvtVr4a907wCm/R5MwaGFEzrN/z1Fj58Gay138fXhgoR9oUe3Ci3/EZiT6rvd93N/cKZu/0gPjjX9CuCY/nba91N8+ytRw/K5/b544YdPvWdbnTZYUo6TkrBxhkgEgxKPRa8gb+AKbf8ubkz5yhNILsCT5xhAX4C+N59Cj6wlzzM8e808HwcezYUrji8LwwXoYxmtvNxbKCi/WT5yq4odT1bHDqquMGeNZSkUqLoWIcsYhLw4WqBf9XbMiAeYGtabBqD9Bxc8Zd0HzjvSK/5I8qnPbi7f7xxi1tKYBhpdQ457GSu6Dmjtb/cAjerv9B30ZPyzrFAAA&quot;"/>
    <we:property name="creatorSessionId" value="&quot;a9199493-3728-4adc-90d2-39413bc27a50&quot;"/>
    <we:property name="creatorTenantId" value="&quot;101da587-1843-4f52-8b8a-17b069c66d33&quot;"/>
    <we:property name="creatorUserId" value="&quot;100320029EA66CEC&quot;"/>
    <we:property name="datasetId" value="&quot;01322b3e-bce9-4f7c-8718-c11328a42e02&quot;"/>
    <we:property name="embedUrl" value="&quot;/reportEmbed?reportId=28dffe8c-7aba-4870-8e77-f62689557432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YUW/bOAz+Kwe/7MU4xHHcOH1Lcx0w7LoWzaH3MAQBLdGJNtsyJCVLrsh/HyU5Xd3lmq7L0j7sLRIl8iM/iqRzG3Ch6wLWH6DE4DQ4k/JzCerzH1EQBlWzd3n5/mJ4/X76YXhxTtuyNkJWOji9DQyoGZoboRdQWA20+XESBlAUVzCzqxwKjWFQo9KygkL8h/4wiYxa4CYMcFUXUoFVOTZg0Kpd0nFak+3oz5gsAjNiiWNkxu9eYy2V2a7DQPtfDlJbZpU5gyNZGRAVKbZ7PMvSND3pdFgUxyf5IO0OIrufi8I0R7L1+apW5A95ua5tHIZ8CRVDHjjQCrVuLAxnM4Uz2Bo8bwlHsliUO/bHcqEYXmPuRJURZk02CoKop3mmgw3F5kpJipwTzGWJU4NQOsHbRdX4l9jlXH4ZKaTg8eC0swnvEI9oayaVYFB8B/pAuJgkskQ1+4atDWZCO5rkRUP8N0b+8RhrgaM5KGMTK/tEtNno0yWpOKqztSPgL6G2fHbDB3hfOPibyTY96fyne3nYxN478IuCPdnYA9DNO3k372KWD3LeS7s8wecn84GgagR68c9JCF0IhqqVDkGJVGfcwwUDzo3amxLo5ZI7MTovb4O/BXnudd9AsbBq35yBFuxN4EIm9LuKQkmQxlh40i72q7AVy953pOvtxR1wtKE3Z8bOS29gj2ZXJhvVjtJdGeUO60Pm0x1JPpFOOGC/0096ObAoGwwABj3nzmN0GVyZTK7az9dqwzSDhCfxSdJN8l4eJ4O4tzctj1CxgLGFArbekZvhE2q9EmZeohHMUYm5OVYRauF+0ACuxWzugIwZnefnS0/U8SvlYyAdNjsg2MUl3QAjifz4GTWCObQ/1zd+E3l4Io/aDe9B9PWr34t7/RTifs7SXsQ4y/FVVJz2+HDIdjjDyreS71qQ97n962Y7VtNjeKtk6a41g791focnYeBhdCyz/85RYcNgxcU2/949iNAPtCi/cOYfiRmZvut9H3c392EBGZRg2/tk4ruou3eQeeHw/f7eJHHEdt+KqXsxSTzoxxlnWR/jBAAh6vdfw4uBL7D+vxdz1M+bXKoSDFmeatIC/KXx7PvcesIE86sH/ONBcPmsmVT4ojBcsu6H8dobjYGswPPVE+ep6OE8dei0aipjwnjSoyIVZXneSRmHdLC3QL3oHzVLMqCnqBSNRO3ZKXrOoAuKN6JX/P/Ioz77XrzZPcDIhdE1MLyCCnc0VqIPKm5j9bTP59BGT1Ae/0j/3Wy+AvMTBKEGFQAA&quot;"/>
    <we:property name="isFiltersActionButtonVisible" value="true"/>
    <we:property name="isFooterCollapsed" value="true"/>
    <we:property name="pageDisplayName" value="&quot;Home Data&quot;"/>
    <we:property name="pageName" value="&quot;ReportSection&quot;"/>
    <we:property name="reportEmbeddedTime" value="&quot;2023-10-31T23:22:51.990Z&quot;"/>
    <we:property name="reportName" value="&quot;CFB_FBS&quot;"/>
    <we:property name="reportState" value="&quot;CONNECTED&quot;"/>
    <we:property name="reportUrl" value="&quot;/groups/me/reports/28dffe8c-7aba-4870-8e77-f62689557432/ReportSection?bookmarkGuid=5e0ec11b-72fb-4c87-a289-1df3b29a505d&amp;bookmarkUsage=1&amp;ctid=101da587-1843-4f52-8b8a-17b069c66d33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64c62f7-ed30-4a65-b8e9-bb3810b0bdb1}">
  <we:reference id="WA200003233" version="2.0.0.3" store="en-US" storeType="OMEX"/>
  <we:alternateReferences/>
  <we:properties>
    <we:property name="Microsoft.Office.CampaignId" value="&quot;none&quot;"/>
    <we:property name="backgroundColor" value="&quot;#3A3A3A&quot;"/>
    <we:property name="bookmark" value="&quot;H4sIAAAAAAAAA+1YS28iORD+K6u+zAWtmn6TW8Iy0kj7iMIqexghVG1Xg2e628g2DGzEf5+yDZnAsGEnSyCHvbXtctVXVV9XVfdDwIWe1bD6HRoMroIbKT83oD7/1A06Qbu718U8TMMqzEIow1435SkrSUrOjJCtDq4eAgNqguZe6DnUViFtfhx1AqjrW5jYVQW1xk4wQ6VlC7X4G70wHRk1x3UnwOWslgqsyqEBg1btgsRpTVC6P8dkEZgRCxwiM373DmdSmc2al8B6cZmXSZmlcc5ZxCu6o/2pg3lc3hp1wPqyNSBaAmD3orjHAXhWZlEeh0WVJCnY/UrUZiNSrgbLmSK/KRqrmQ1fn7yYSCUY1IHzT6H27jwEfVnPG/c02NkfyrlieIcOyaA1wqxIU01A9LgqdbCmSN0qSXF0B0xSiEQ7GRuExh1O5Ze+QrLMg6tw3XkEc80X0DLa3UdyPZkonIDZLAevARO+wOobxPfzdpPA9HvEI9rR5FG9Ici3jPzpHZkJ7E9BGUvA8hOl0kafLknFUd2sXAJ+EWrLkaizB/3C/q5HWxqT/Kcn3NywxTvwSvQYra1AUqSACTCesayM8rAoMDpK5n/kz4mgagSqDAcofJQQuhYM1Q4dggapHtkHDgacGzNvSqA/l9wdo/PyIfhVkOde9z3Uc6v23Q1owd4FLmRCf2gplARpiLVP2m/HVdjKZu+7pOvtxQNwtKEqYYbOS2/giGZXTjeqLb6DjHLC+pR8ekySJ1Kv6vZSiIuiB1madeOSe0XPpsvg0pRyufv6Wm15WmJUhkmU98JuBkVUVulbqLHA2FwBW72wvCphpg0awVwqsTJnK0JPce/V3DsxmTogQ0byfLDwibpApXwGpMNmBwm7+INugJGU/PgFNYI5tP+tb/yfyNMn8qzd8AlEX79y1ktTxCRmRY8VcVJRP3wTFWdnfDhlO5xg61vJdy3I+7z7dL8dv+lleK9k465tvhes8wc86QQeRmgz+9cUFW4y2HKx5d+HvQj9QIvyC2f+mZiR6cfe9/Fwc7+uoYQGbHsfjXwXdfdOMi+cvt8/mSTO2O53YuremDSh77+KYZXnXWR5wuMkeetvTOecQCqpGjBkeaxJC/BL4znBB+JrD/jngzCVDY41kwovCsOR9TiMM7DDBeSljcZAWeNg+S/nqe7+PHVqWvnKyJFHeZQlMRZFBSl19Oh4S7/ov5EFGdBjVIpGot3ZqfuSQRcU3xy94f8jz/rse/H68AAj50bPgOEttHigsVL6oOU2Vj/w+bxefwVsn5MeDRUAAA==&quot;"/>
    <we:property name="creatorSessionId" value="&quot;2c0d9141-dd04-4375-8e55-038902c1b962&quot;"/>
    <we:property name="creatorTenantId" value="&quot;101da587-1843-4f52-8b8a-17b069c66d33&quot;"/>
    <we:property name="creatorUserId" value="&quot;100320029EA66CEC&quot;"/>
    <we:property name="datasetId" value="&quot;01322b3e-bce9-4f7c-8718-c11328a42e02&quot;"/>
    <we:property name="embedUrl" value="&quot;/reportEmbed?reportId=28dffe8c-7aba-4870-8e77-f62689557432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Y33PaOBD+V2780hfmBvwDm7wRjs50emky4Sb30GGYtbQGtcZiJEHhMvzvXUkmDZQLbUogD32zVtLut7ufd9e+D7jQsxJWH2CKwUVwKeXnKajPf7SCRlDVsuvr91fd2/ejD92rPonlzAhZ6eDiPjCgxmjuhJ5DaTWQ8OOwEUBZ3sDYrgooNTaCGSotKyjFf+gP05ZRc1w3AlzOSqnAqhwYMGjVLug4rcl268+ILAIzYoEDZMZLb3EmlanXPAfWifI0j/N2EqWchbygO9rvOpiHz1ujDlhPVgZERQCsLIw6HIC383aYRs2siOMErLwQpamP5Kv+cqbIb4rGambj1SMvxlIJBmXg/FOovTv3QU+W86l76m/JB3KuGN6iQ9KvjDAr0lQSED0qch2sKVI3SlIc3QaTFCJRjUcGYeo2J/JLTyFZ5sFFc914ANPlC6gYSXeRdMdjhWMw9bL/EjDhC6y+QXw7r+oEJt8jHpJEk0dlTZBvGfnHOzIT2JuAMpaA+SdKpY0+XZKKo7pcuQT8JdSGI2FjB/qZ/V0PNzSm858ecbNmi3fghegxXNsDcZYAxsB4m7XzMG1mGYYHyfy//DkSVI1AlWEPhQ8SQpeCodqiQzBFqkf2gYMB58bMmxLo9yV32+i8vA/+FuS5130H5dyqfXMJWrA3gQuZ0O8qCiVBGmDpk3Z1WIWtbPa+S7reXNwDRxuqEmbgvPQGDmh25bRWbfHtZZQ7rI/Jp4ckeSJ1ilYngSjLOtBO2q0o517Rk+kyuDS5XG6/vlZbmuQY5s04TDvNVhuyMC+S11BjgbG5ArZ6ZnlVwkymaARzqcTCnKwIPca9U3NvxXjigAwYnef9hU/UGSrlEyAdNjtI2MU13QAjKfnRM2oEc2h/rW/8TuTxE3nSbvgIoq9fKeskCWIcsazDsiguqB++ioqzNT4csx2OsfKt5LsW5H3efrrbjN/0MrxVcuqu1R8I1vk9njQCD6NpM/vvBBXWGay42PDv3U6EfqJF+YUz/0TMyPRD7/u4v7l3S8hhCra9D4e+i7p7R5kXjt/vH00SJ2z3WzF1b0wSNzutgmGRpi1kacyjOH7tb0zjlEAKqaZgyPJIkxbg58ZzhA/Elx7wTwdhIqc40kwqPCsMR9bDME7ADheQ5zYaA3mJ/eUPzlOt3Xnq2LTylZEjD9OwHUeYZQUk1NHDwy39rP9GFmRAj1ApGom2Z6fWcwZdULzeesX/R5702ffi9f4BRs6NngHDG6hwT2Ol9EHFbax+7PO5YaMniMc/03/X66/AjBqoLhUAAA==&quot;"/>
    <we:property name="isFiltersActionButtonVisible" value="false"/>
    <we:property name="isFooterCollapsed" value="true"/>
    <we:property name="pageDisplayName" value="&quot;Away Data&quot;"/>
    <we:property name="pageName" value="&quot;ReportSectiondbac93b7b4b6537dc2df&quot;"/>
    <we:property name="reportEmbeddedTime" value="&quot;2023-10-31T23:46:22.452Z&quot;"/>
    <we:property name="reportName" value="&quot;CFB_FBS&quot;"/>
    <we:property name="reportState" value="&quot;CONNECTED&quot;"/>
    <we:property name="reportUrl" value="&quot;/groups/me/reports/28dffe8c-7aba-4870-8e77-f62689557432/ReportSectiondbac93b7b4b6537dc2df?bookmarkGuid=2deb37ba-f16b-4340-acae-fd133b94be26&amp;bookmarkUsage=1&amp;ctid=101da587-1843-4f52-8b8a-17b069c66d33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784</Words>
  <Application>Microsoft Office PowerPoint</Application>
  <PresentationFormat>Custom</PresentationFormat>
  <Paragraphs>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Arial</vt:lpstr>
      <vt:lpstr>Didact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FBS Lines Project</dc:title>
  <cp:lastModifiedBy>Anthony Grande</cp:lastModifiedBy>
  <cp:revision>10</cp:revision>
  <dcterms:created xsi:type="dcterms:W3CDTF">2006-08-16T00:00:00Z</dcterms:created>
  <dcterms:modified xsi:type="dcterms:W3CDTF">2023-11-01T01:01:57Z</dcterms:modified>
  <dc:identifier>DAFyOAern8k</dc:identifier>
</cp:coreProperties>
</file>